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  <p:sldMasterId id="2147483780" r:id="rId2"/>
    <p:sldMasterId id="2147483791" r:id="rId3"/>
    <p:sldMasterId id="2147483678" r:id="rId4"/>
  </p:sldMasterIdLst>
  <p:notesMasterIdLst>
    <p:notesMasterId r:id="rId12"/>
  </p:notesMasterIdLst>
  <p:handoutMasterIdLst>
    <p:handoutMasterId r:id="rId13"/>
  </p:handoutMasterIdLst>
  <p:sldIdLst>
    <p:sldId id="272" r:id="rId5"/>
    <p:sldId id="352" r:id="rId6"/>
    <p:sldId id="359" r:id="rId7"/>
    <p:sldId id="353" r:id="rId8"/>
    <p:sldId id="357" r:id="rId9"/>
    <p:sldId id="358" r:id="rId10"/>
    <p:sldId id="354" r:id="rId11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0">
          <p15:clr>
            <a:srgbClr val="A4A3A4"/>
          </p15:clr>
        </p15:guide>
        <p15:guide id="2" pos="11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A5B"/>
    <a:srgbClr val="696E69"/>
    <a:srgbClr val="555B55"/>
    <a:srgbClr val="5B5E53"/>
    <a:srgbClr val="5B5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3"/>
      </p:cViewPr>
      <p:guideLst>
        <p:guide orient="horz" pos="3570"/>
        <p:guide pos="1163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4497B529-F21D-4897-8716-02E261764A8B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F7F6C485-E24F-4E46-9236-B8C223C2B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02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63C16831-43F8-4012-A440-BCF10C571089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A468BEC0-DF49-4752-8DD8-F39D7B51F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2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4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3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4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3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5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4FDA04A-9B1F-40E3-96F7-9AE42BF9B8DB}" type="slidenum">
              <a:rPr lang="en-US" altLang="en-US" sz="1300">
                <a:latin typeface="Calibri" panose="020F0502020204030204" pitchFamily="34" charset="0"/>
              </a:rPr>
              <a:pPr/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E8AFC-B7A2-464C-9A64-9FBA2128FCAA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72D0-FAD9-408D-BD70-D10D30998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66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ADE11-0213-4B71-8040-F40EEC4E5A68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D73D7-0505-4E25-8FAF-09295F8F6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676B0-0980-43D7-B907-08023C9AFA8F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7D8A-596E-4876-97E6-3323D3B69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2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670550" y="2419350"/>
            <a:ext cx="3016250" cy="1588"/>
          </a:xfrm>
          <a:prstGeom prst="line">
            <a:avLst/>
          </a:prstGeom>
          <a:ln w="15875" cap="flat" cmpd="sng" algn="ctr">
            <a:solidFill>
              <a:schemeClr val="bg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358900"/>
            <a:ext cx="5384800" cy="4308475"/>
          </a:xfrm>
          <a:solidFill>
            <a:srgbClr val="F0EFE6"/>
          </a:solidFill>
          <a:ln>
            <a:noFill/>
          </a:ln>
        </p:spPr>
        <p:txBody>
          <a:bodyPr tIns="93600" rtlCol="0">
            <a:normAutofit/>
          </a:bodyPr>
          <a:lstStyle>
            <a:lvl1pPr algn="ctr">
              <a:buFontTx/>
              <a:buNone/>
              <a:defRPr sz="1200" i="1"/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550" y="1358900"/>
            <a:ext cx="3008313" cy="906992"/>
          </a:xfrm>
        </p:spPr>
        <p:txBody>
          <a:bodyPr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0550" y="2582333"/>
            <a:ext cx="3016250" cy="30850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61F9FA-05F7-45F6-9469-E24C5DF4C13D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EF1DB4-80FA-4612-A6D0-6FA0F22F5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1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57200" y="1585913"/>
            <a:ext cx="4038600" cy="408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8200" y="1600200"/>
            <a:ext cx="4038600" cy="406861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0C3202CE-9E74-4389-8B1E-C9E7A001FC71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FF4F28D-A3E3-456F-A77E-67ACBEA1E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49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57200" y="1585913"/>
            <a:ext cx="4038600" cy="408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8200" y="1600200"/>
            <a:ext cx="4038600" cy="406861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9C29257-1F96-4C09-BFF4-79B64FCC2E8A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E160947-7976-43DF-825A-57165FF47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7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E8AFC-B7A2-464C-9A64-9FBA2128FCAA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72D0-FAD9-408D-BD70-D10D30998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1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555B55">
            <a:alpha val="3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4673600" y="-25400"/>
            <a:ext cx="4470400" cy="6934200"/>
          </a:xfrm>
          <a:custGeom>
            <a:avLst/>
            <a:gdLst>
              <a:gd name="connsiteX0" fmla="*/ 2565400 w 4622800"/>
              <a:gd name="connsiteY0" fmla="*/ 12700 h 6934200"/>
              <a:gd name="connsiteX1" fmla="*/ 0 w 4622800"/>
              <a:gd name="connsiteY1" fmla="*/ 6921500 h 6934200"/>
              <a:gd name="connsiteX2" fmla="*/ 4622800 w 4622800"/>
              <a:gd name="connsiteY2" fmla="*/ 6934200 h 6934200"/>
              <a:gd name="connsiteX3" fmla="*/ 4597400 w 4622800"/>
              <a:gd name="connsiteY3" fmla="*/ 0 h 6934200"/>
              <a:gd name="connsiteX4" fmla="*/ 2565400 w 4622800"/>
              <a:gd name="connsiteY4" fmla="*/ 12700 h 69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800" h="6934200">
                <a:moveTo>
                  <a:pt x="2565400" y="12700"/>
                </a:moveTo>
                <a:lnTo>
                  <a:pt x="0" y="6921500"/>
                </a:lnTo>
                <a:lnTo>
                  <a:pt x="4622800" y="6934200"/>
                </a:lnTo>
                <a:cubicBezTo>
                  <a:pt x="4614333" y="4622800"/>
                  <a:pt x="4597400" y="0"/>
                  <a:pt x="4597400" y="0"/>
                </a:cubicBezTo>
                <a:lnTo>
                  <a:pt x="2565400" y="12700"/>
                </a:lnTo>
                <a:close/>
              </a:path>
            </a:pathLst>
          </a:custGeom>
          <a:solidFill>
            <a:srgbClr val="575A5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12" descr="Afrimat 10yrs 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5775325"/>
            <a:ext cx="7635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638124"/>
            <a:ext cx="9144000" cy="216000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93600" rtlCol="0">
            <a:normAutofit/>
          </a:bodyPr>
          <a:lstStyle>
            <a:lvl1pPr algn="ctr">
              <a:buFontTx/>
              <a:buNone/>
              <a:defRPr sz="1200" i="1"/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2638124"/>
          </a:xfrm>
          <a:effectLst/>
        </p:spPr>
        <p:txBody>
          <a:bodyPr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98124"/>
            <a:ext cx="8229600" cy="721425"/>
          </a:xfrm>
        </p:spPr>
        <p:txBody>
          <a:bodyPr bIns="93600" anchor="b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519551"/>
            <a:ext cx="7303911" cy="1013362"/>
          </a:xfrm>
        </p:spPr>
        <p:txBody>
          <a:bodyPr/>
          <a:lstStyle>
            <a:lvl1pPr>
              <a:buNone/>
              <a:defRPr sz="1400">
                <a:solidFill>
                  <a:schemeClr val="bg2"/>
                </a:solidFill>
              </a:defRPr>
            </a:lvl1pPr>
            <a:lvl2pPr>
              <a:buClr>
                <a:schemeClr val="accent4">
                  <a:lumMod val="40000"/>
                  <a:lumOff val="60000"/>
                </a:schemeClr>
              </a:buCl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accent4">
                    <a:lumMod val="40000"/>
                    <a:lumOff val="60000"/>
                  </a:schemeClr>
                </a:solidFill>
              </a:defRPr>
            </a:lvl4pPr>
            <a:lvl5pPr>
              <a:defRPr sz="1200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608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2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55204" y="1585913"/>
            <a:ext cx="4038600" cy="4091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1"/>
            <a:ext cx="4038600" cy="407885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49953A36-2979-42A3-BADF-DCBD16FEC43C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77B2002-0B0C-43A8-AD57-B49C022A0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4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913"/>
            <a:ext cx="4040188" cy="5889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92500"/>
          </a:xfrm>
        </p:spPr>
        <p:txBody>
          <a:bodyPr tIns="93600"/>
          <a:lstStyle>
            <a:lvl1pPr marL="0" indent="-187200">
              <a:defRPr sz="1400"/>
            </a:lvl1pPr>
            <a:lvl2pPr marL="360000" indent="-187200">
              <a:defRPr sz="1400"/>
            </a:lvl2pPr>
            <a:lvl3pPr marL="540000" indent="-187200">
              <a:defRPr sz="1400"/>
            </a:lvl3pPr>
            <a:lvl4pPr marL="720000" indent="-187200">
              <a:defRPr sz="1200"/>
            </a:lvl4pPr>
            <a:lvl5pPr marL="900000" indent="-1872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5913"/>
            <a:ext cx="4041775" cy="5889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92500"/>
          </a:xfrm>
        </p:spPr>
        <p:txBody>
          <a:bodyPr tIns="93600"/>
          <a:lstStyle>
            <a:lvl1pPr indent="-187200">
              <a:defRPr sz="1400"/>
            </a:lvl1pPr>
            <a:lvl2pPr marL="360000" indent="-187200">
              <a:defRPr sz="1400"/>
            </a:lvl2pPr>
            <a:lvl3pPr marL="540000" indent="-187200">
              <a:defRPr sz="1400"/>
            </a:lvl3pPr>
            <a:lvl4pPr marL="720000" indent="-187200">
              <a:defRPr sz="1200"/>
            </a:lvl4pPr>
            <a:lvl5pPr marL="900000" indent="-1872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43458-7665-41BC-9509-9BB68471AC52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3B89E-C0F2-4926-B450-3CB6F0CE7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4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48D60-6305-4891-9D57-CD9B0D26DC62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AA1E-AC5A-4E41-A033-8A9652C5A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1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63FA9-5180-4CB5-9816-3C83C3D08A2A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3101-AB19-4C41-ACC0-6DED667B4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E9AD-4EC8-4B00-8AA3-ED219B45E88F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6684-274C-42CB-AC86-03445BF0F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4" y="3898975"/>
            <a:ext cx="8237536" cy="590550"/>
          </a:xfrm>
        </p:spPr>
        <p:txBody>
          <a:bodyPr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64" y="4533975"/>
            <a:ext cx="8237536" cy="446614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3550" y="1450975"/>
            <a:ext cx="2746800" cy="244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10350" y="1450975"/>
            <a:ext cx="2746800" cy="244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957150" y="1450975"/>
            <a:ext cx="2728912" cy="244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4980589"/>
            <a:ext cx="8229600" cy="686786"/>
          </a:xfrm>
        </p:spPr>
        <p:txBody>
          <a:bodyPr/>
          <a:lstStyle>
            <a:lvl1pPr>
              <a:buNone/>
              <a:defRPr sz="120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23486EEC-0062-4851-965C-E542494E520F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BEB1567-06B9-4DC1-813E-154704B38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55670" y="1585913"/>
            <a:ext cx="4038600" cy="408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38600" cy="406861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86ECB15B-333D-4B92-85D3-14CBA1E7935E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EC32305-AA86-408C-AA4C-C6F868BE2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61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913"/>
            <a:ext cx="4040188" cy="5889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92500"/>
          </a:xfrm>
        </p:spPr>
        <p:txBody>
          <a:bodyPr tIns="93600"/>
          <a:lstStyle>
            <a:lvl1pPr marL="0" indent="-187200">
              <a:defRPr sz="1400"/>
            </a:lvl1pPr>
            <a:lvl2pPr marL="360000" indent="-187200">
              <a:defRPr sz="1400"/>
            </a:lvl2pPr>
            <a:lvl3pPr marL="540000" indent="-187200">
              <a:defRPr sz="1400"/>
            </a:lvl3pPr>
            <a:lvl4pPr marL="720000" indent="-187200">
              <a:defRPr sz="1200"/>
            </a:lvl4pPr>
            <a:lvl5pPr marL="900000" indent="-1872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5913"/>
            <a:ext cx="4041775" cy="5889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92500"/>
          </a:xfrm>
        </p:spPr>
        <p:txBody>
          <a:bodyPr tIns="93600"/>
          <a:lstStyle>
            <a:lvl1pPr indent="-187200">
              <a:defRPr sz="1400"/>
            </a:lvl1pPr>
            <a:lvl2pPr marL="360000" indent="-187200">
              <a:defRPr sz="1400"/>
            </a:lvl2pPr>
            <a:lvl3pPr marL="540000" indent="-187200">
              <a:defRPr sz="1400"/>
            </a:lvl3pPr>
            <a:lvl4pPr marL="720000" indent="-187200">
              <a:defRPr sz="1200"/>
            </a:lvl4pPr>
            <a:lvl5pPr marL="900000" indent="-1872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68E4D-2C81-4493-84A4-E3D47CBE6E41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671C3-457C-4496-B844-A1C38D67C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4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5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Strips_Corporat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0"/>
            <a:ext cx="82454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902200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963" y="6448425"/>
            <a:ext cx="2308225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FAD526C0-E1D2-450E-9D78-0373C1B3C8B2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26163"/>
            <a:ext cx="6096000" cy="3000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963" y="6451600"/>
            <a:ext cx="355600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57B9A911-1933-4DEF-A444-539F1D03FE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875588" y="211138"/>
            <a:ext cx="811212" cy="995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33" name="Picture 7" descr="Afrimat A Logo RGB_small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01625"/>
            <a:ext cx="6635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67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ts val="300"/>
        </a:spcAft>
        <a:buClr>
          <a:schemeClr val="accent1"/>
        </a:buClr>
        <a:buSzPct val="100000"/>
        <a:buBlip>
          <a:blip r:embed="rId10"/>
        </a:buBlip>
        <a:defRPr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650875" indent="-215900" algn="l" defTabSz="457200" rtl="0" eaLnBrk="0" fontAlgn="base" hangingPunct="0">
        <a:spcBef>
          <a:spcPts val="200"/>
        </a:spcBef>
        <a:spcAft>
          <a:spcPts val="200"/>
        </a:spcAft>
        <a:buClr>
          <a:schemeClr val="bg2"/>
        </a:buClr>
        <a:buSzPct val="100000"/>
        <a:buFont typeface="Lucida Grande" pitchFamily="1" charset="0"/>
        <a:buChar char="-"/>
        <a:defRPr sz="16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2pPr>
      <a:lvl3pPr marL="1054100" indent="-139700" algn="l" defTabSz="457200" rtl="0" eaLnBrk="0" fontAlgn="base" hangingPunct="0"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ts val="200"/>
        </a:spcBef>
        <a:spcAft>
          <a:spcPts val="200"/>
        </a:spcAft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ts val="200"/>
        </a:spcBef>
        <a:spcAft>
          <a:spcPts val="200"/>
        </a:spcAft>
        <a:buFont typeface="Arial" panose="020B0604020202020204" pitchFamily="34" charset="0"/>
        <a:buChar char="»"/>
        <a:defRPr sz="12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5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8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875588" y="211138"/>
            <a:ext cx="811212" cy="995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173" name="Picture 7" descr="Afrimat A Logo RGB_smal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01625"/>
            <a:ext cx="6635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2963" y="6448425"/>
            <a:ext cx="2308225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E7BC2A12-7133-406E-AB7B-C16EE51C8342}" type="datetime1">
              <a:rPr lang="en-US" altLang="en-US"/>
              <a:pPr/>
              <a:t>5/25/2025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26163"/>
            <a:ext cx="6096000" cy="3000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963" y="6451600"/>
            <a:ext cx="355600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312D880F-B5B3-4493-9E7E-35F24778C0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5" r:id="rId6"/>
    <p:sldLayoutId id="2147483862" r:id="rId7"/>
    <p:sldLayoutId id="2147483863" r:id="rId8"/>
    <p:sldLayoutId id="2147483868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A8053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250825" indent="-250825" algn="l" defTabSz="457200" rtl="0" eaLnBrk="0" fontAlgn="base" hangingPunct="0">
        <a:spcBef>
          <a:spcPts val="600"/>
        </a:spcBef>
        <a:spcAft>
          <a:spcPts val="300"/>
        </a:spcAft>
        <a:buClr>
          <a:schemeClr val="accent1"/>
        </a:buClr>
        <a:buSzPct val="100000"/>
        <a:buBlip>
          <a:blip r:embed="rId12"/>
        </a:buBlip>
        <a:defRPr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650875" indent="-215900" algn="l" defTabSz="457200" rtl="0" eaLnBrk="0" fontAlgn="base" hangingPunct="0">
        <a:spcBef>
          <a:spcPts val="200"/>
        </a:spcBef>
        <a:spcAft>
          <a:spcPts val="200"/>
        </a:spcAft>
        <a:buClr>
          <a:schemeClr val="bg2"/>
        </a:buClr>
        <a:buSzPct val="100000"/>
        <a:buFont typeface="Lucida Grande" pitchFamily="1" charset="0"/>
        <a:buChar char="-"/>
        <a:defRPr sz="16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2pPr>
      <a:lvl3pPr marL="1054100" indent="-139700" algn="l" defTabSz="457200" rtl="0" eaLnBrk="0" fontAlgn="base" hangingPunct="0"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ts val="200"/>
        </a:spcBef>
        <a:spcAft>
          <a:spcPts val="200"/>
        </a:spcAft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ts val="200"/>
        </a:spcBef>
        <a:spcAft>
          <a:spcPts val="200"/>
        </a:spcAft>
        <a:buFont typeface="Arial" panose="020B0604020202020204" pitchFamily="34" charset="0"/>
        <a:buChar char="»"/>
        <a:defRPr sz="1200" kern="1200">
          <a:solidFill>
            <a:schemeClr val="bg1"/>
          </a:solidFill>
          <a:latin typeface="+mn-lt"/>
          <a:ea typeface="ヒラギノ角ゴ Pro W3" pitchFamily="-65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5E6556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5E6556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E6556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E6556"/>
          </a:solidFill>
          <a:latin typeface="+mn-lt"/>
          <a:ea typeface="ヒラギノ角ゴ Pro W3" pitchFamily="-111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E6556"/>
          </a:solidFill>
          <a:latin typeface="+mn-lt"/>
          <a:ea typeface="ヒラギノ角ゴ Pro W3" pitchFamily="-111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E6556"/>
          </a:solidFill>
          <a:latin typeface="+mn-lt"/>
          <a:ea typeface="ヒラギノ角ゴ Pro W3" pitchFamily="-111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E6556"/>
          </a:solidFill>
          <a:latin typeface="+mn-lt"/>
          <a:ea typeface="ヒラギノ角ゴ Pro W3" pitchFamily="-111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../../../../OneDrive%20-%20Mtech%20Group/Desktop/CMIF%20Presentation/Video_Comparison%20of%20Std%20vs%20CMIF.mp4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../../../../OneDrive%20-%20Mtech%20Group/Desktop/CMIF%20Presentation/M28-EN-DB-01_RE_COLLAPSIBLE%20MAINTENANCE%20IDLER%20FRAME%20BROCHURE.pdf" TargetMode="External"/><Relationship Id="rId5" Type="http://schemas.openxmlformats.org/officeDocument/2006/relationships/hyperlink" Target="../../../../OneDrive%20-%20Mtech%20Group/Desktop/CMIF%20Presentation/VID-20201021-WA0013.mp4" TargetMode="External"/><Relationship Id="rId10" Type="http://schemas.openxmlformats.org/officeDocument/2006/relationships/image" Target="../media/image7.jpg"/><Relationship Id="rId4" Type="http://schemas.openxmlformats.org/officeDocument/2006/relationships/hyperlink" Target="../../../../OneDrive%20-%20Mtech%20Group/Desktop/CMIF%20Presentation/Video_After%203%20Months.mp4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62724" y="675109"/>
            <a:ext cx="811647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tx1"/>
                </a:solidFill>
              </a:rPr>
              <a:t>Collapsible Maintenance Idler Frame</a:t>
            </a:r>
          </a:p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(CMIF SYSTEM)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900A-1096-4941-889D-FBB181A0DD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50" y="2323397"/>
            <a:ext cx="5373278" cy="3666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4D324-5134-CD02-B1B3-FA4F8900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7" name="Picture 6" descr="A red and black logo&#10;&#10;AI-generated content may be incorrect.">
            <a:extLst>
              <a:ext uri="{FF2B5EF4-FFF2-40B4-BE49-F238E27FC236}">
                <a16:creationId xmlns:a16="http://schemas.microsoft.com/office/drawing/2014/main" id="{BF46F56E-37FB-775E-AE00-1E5284226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78732" y="857845"/>
            <a:ext cx="8116478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Questions:</a:t>
            </a:r>
          </a:p>
          <a:p>
            <a:endParaRPr lang="en-US" altLang="en-US" sz="2000" b="1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/>
              <a:t>Is safety important?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/>
              <a:t>Do you want to decrease downtime and hence increase the bottom-line?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altLang="en-US" sz="1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672D5-990C-4FC1-B505-29360CE17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40" y="3979862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54328A1-16A3-4199-978D-85C942D2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16" y="3856036"/>
            <a:ext cx="2295525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7C038-F6E7-1C1F-CBC9-A4719AD4A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6" name="Picture 5" descr="A red and black logo&#10;&#10;AI-generated content may be incorrect.">
            <a:extLst>
              <a:ext uri="{FF2B5EF4-FFF2-40B4-BE49-F238E27FC236}">
                <a16:creationId xmlns:a16="http://schemas.microsoft.com/office/drawing/2014/main" id="{B819906D-F299-E596-9655-AFFD55D24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2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78732" y="644485"/>
            <a:ext cx="8116478" cy="41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Increases safety around conveyors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/>
              <a:t>Drastically reduce nip points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chemeClr val="tx1"/>
                </a:solidFill>
              </a:rPr>
              <a:t>Eliminate working at heights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Increases conveyor maintenance efficiencies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chemeClr val="tx1"/>
                </a:solidFill>
              </a:rPr>
              <a:t>Replace set of idler rollers within 3 min or less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/>
              <a:t>Only one person required </a:t>
            </a:r>
            <a:endParaRPr lang="en-US" alt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Decrease plant downtime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/>
              <a:t>Due to conveyor damage or Tearing of conveyor belting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/>
              <a:t>Due to maintenance of idlers </a:t>
            </a:r>
            <a:r>
              <a:rPr lang="en-US" altLang="en-US" sz="1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20240-7C2B-40D2-A9EC-91CD426A09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49" y="4528659"/>
            <a:ext cx="3049570" cy="209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9500F-90DE-0765-AE89-58448966C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D1767BC-E9AD-C6D1-98E7-7CE1E791A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714658" y="889113"/>
            <a:ext cx="8116478" cy="20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Current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How are rollers replaced on;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/>
              <a:t>S</a:t>
            </a:r>
            <a:r>
              <a:rPr lang="en-US" altLang="en-US" sz="1400" b="1" dirty="0">
                <a:solidFill>
                  <a:schemeClr val="tx1"/>
                </a:solidFill>
              </a:rPr>
              <a:t>ingle walkway conveyors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/>
              <a:t>Transfer points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400" b="1" dirty="0">
                <a:solidFill>
                  <a:schemeClr val="tx1"/>
                </a:solidFill>
              </a:rPr>
              <a:t>Overland conveyors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D10994-7E31-4650-AC66-4ECFF010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40" y="3904181"/>
            <a:ext cx="2798963" cy="2735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EFAF49-B75A-41FF-9EBD-DE291B3E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03" y="2168165"/>
            <a:ext cx="3683758" cy="1584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18C6C-563E-4452-8022-C9237086E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582" y="4018121"/>
            <a:ext cx="3343292" cy="2507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25D8A-1F41-4BB4-9C5C-8EA58B298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94" y="3179267"/>
            <a:ext cx="2341732" cy="3512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FDB0B-E3FA-76AB-E3A8-4E6C3C9A5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5AD2B33A-3C2B-81D8-AFB3-E0B005FD3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740004" y="812335"/>
            <a:ext cx="811647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Human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When maintenance is difficult, it’s not done</a:t>
            </a:r>
          </a:p>
          <a:p>
            <a:pPr lvl="1">
              <a:lnSpc>
                <a:spcPct val="200000"/>
              </a:lnSpc>
            </a:pPr>
            <a:r>
              <a:rPr lang="en-US" altLang="en-US" sz="1400" b="1" dirty="0"/>
              <a:t>Lack of maintenance results in idlers to be worn through which causes </a:t>
            </a:r>
          </a:p>
          <a:p>
            <a:pPr lvl="1">
              <a:lnSpc>
                <a:spcPct val="200000"/>
              </a:lnSpc>
            </a:pPr>
            <a:r>
              <a:rPr lang="en-US" altLang="en-US" sz="1400" b="1" dirty="0"/>
              <a:t>plant downtime d</a:t>
            </a:r>
            <a:r>
              <a:rPr lang="en-US" altLang="en-US" sz="1400" b="1" dirty="0">
                <a:solidFill>
                  <a:schemeClr val="tx1"/>
                </a:solidFill>
              </a:rPr>
              <a:t>ue to </a:t>
            </a:r>
            <a:r>
              <a:rPr lang="en-US" altLang="en-US" sz="1400" b="1" dirty="0"/>
              <a:t>belt damage. </a:t>
            </a:r>
            <a:endParaRPr lang="en-US" altLang="en-US" sz="1400" b="1" dirty="0">
              <a:solidFill>
                <a:schemeClr val="tx1"/>
              </a:solidFill>
            </a:endParaRPr>
          </a:p>
          <a:p>
            <a:endParaRPr lang="en-US" alt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EFDAE-F2FC-49C3-9E90-27DE65631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94" y="3078424"/>
            <a:ext cx="2639260" cy="3511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807E0-48A3-43E2-9A29-460A1D6FC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33" y="2853432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AEE745-BCA4-48BF-BC88-BCEC337FC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320" y="3924995"/>
            <a:ext cx="4058239" cy="2705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BE78B-8C6F-0615-0D8F-06E8A7977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8" name="Picture 7" descr="A red and black logo&#10;&#10;AI-generated content may be incorrect.">
            <a:extLst>
              <a:ext uri="{FF2B5EF4-FFF2-40B4-BE49-F238E27FC236}">
                <a16:creationId xmlns:a16="http://schemas.microsoft.com/office/drawing/2014/main" id="{ED37AE5C-3E92-B9E6-05A4-5E5947017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50450" y="778443"/>
            <a:ext cx="81164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Documentation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hlinkClick r:id="rId3" action="ppaction://hlinkfile"/>
              </a:rPr>
              <a:t>CMIF - Std vs CMIF Comparison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hlinkClick r:id="rId4" action="ppaction://hlinkfile"/>
              </a:rPr>
              <a:t>CMIF – Installed Unit After 3 Months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hlinkClick r:id="rId5" action="ppaction://hlinkfile"/>
              </a:rPr>
              <a:t>RRIF 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hlinkClick r:id="rId6" action="ppaction://hlinkfile"/>
              </a:rPr>
              <a:t>CMIF - Brochure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2DD29B7-5D89-4C24-BDAE-7D0EE1A1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5" name="Picture 4" descr="A picture containing text, red, ground, outdoor&#10;&#10;Description automatically generated">
            <a:extLst>
              <a:ext uri="{FF2B5EF4-FFF2-40B4-BE49-F238E27FC236}">
                <a16:creationId xmlns:a16="http://schemas.microsoft.com/office/drawing/2014/main" id="{28A34562-7B2D-44D5-B01C-733F682BE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927" y="1909617"/>
            <a:ext cx="3537527" cy="4421909"/>
          </a:xfrm>
          <a:prstGeom prst="rect">
            <a:avLst/>
          </a:prstGeom>
        </p:spPr>
      </p:pic>
      <p:pic>
        <p:nvPicPr>
          <p:cNvPr id="7" name="Picture 6" descr="A picture containing ground, orange, outdoor, different&#10;&#10;Description automatically generated">
            <a:extLst>
              <a:ext uri="{FF2B5EF4-FFF2-40B4-BE49-F238E27FC236}">
                <a16:creationId xmlns:a16="http://schemas.microsoft.com/office/drawing/2014/main" id="{8E5D3CE3-EB69-4CC6-A4B2-3C11C26167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58" y="2967181"/>
            <a:ext cx="3364345" cy="3364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659ED9-135D-E63A-EE05-C2543B6F96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8" name="Picture 7" descr="A red and black logo&#10;&#10;AI-generated content may be incorrect.">
            <a:extLst>
              <a:ext uri="{FF2B5EF4-FFF2-40B4-BE49-F238E27FC236}">
                <a16:creationId xmlns:a16="http://schemas.microsoft.com/office/drawing/2014/main" id="{F382238A-95EA-9C63-7E45-FCD1EE827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798243" y="-28281"/>
            <a:ext cx="4366395" cy="6900863"/>
          </a:xfrm>
          <a:custGeom>
            <a:avLst/>
            <a:gdLst>
              <a:gd name="connsiteX0" fmla="*/ 2273300 w 4826000"/>
              <a:gd name="connsiteY0" fmla="*/ 25400 h 6946900"/>
              <a:gd name="connsiteX1" fmla="*/ 0 w 4826000"/>
              <a:gd name="connsiteY1" fmla="*/ 6946900 h 6946900"/>
              <a:gd name="connsiteX2" fmla="*/ 4826000 w 4826000"/>
              <a:gd name="connsiteY2" fmla="*/ 6908800 h 6946900"/>
              <a:gd name="connsiteX3" fmla="*/ 4787900 w 4826000"/>
              <a:gd name="connsiteY3" fmla="*/ 0 h 6946900"/>
              <a:gd name="connsiteX4" fmla="*/ 2273300 w 4826000"/>
              <a:gd name="connsiteY4" fmla="*/ 254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6946900">
                <a:moveTo>
                  <a:pt x="2273300" y="25400"/>
                </a:moveTo>
                <a:lnTo>
                  <a:pt x="0" y="6946900"/>
                </a:lnTo>
                <a:lnTo>
                  <a:pt x="4826000" y="6908800"/>
                </a:lnTo>
                <a:lnTo>
                  <a:pt x="4787900" y="0"/>
                </a:lnTo>
                <a:lnTo>
                  <a:pt x="2273300" y="254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04874" y="-28281"/>
            <a:ext cx="3159764" cy="6900863"/>
          </a:xfrm>
          <a:custGeom>
            <a:avLst/>
            <a:gdLst>
              <a:gd name="connsiteX0" fmla="*/ 4233333 w 4233333"/>
              <a:gd name="connsiteY0" fmla="*/ 0 h 6908800"/>
              <a:gd name="connsiteX1" fmla="*/ 4224867 w 4233333"/>
              <a:gd name="connsiteY1" fmla="*/ 6883400 h 6908800"/>
              <a:gd name="connsiteX2" fmla="*/ 0 w 4233333"/>
              <a:gd name="connsiteY2" fmla="*/ 6908800 h 6908800"/>
              <a:gd name="connsiteX3" fmla="*/ 2294467 w 4233333"/>
              <a:gd name="connsiteY3" fmla="*/ 16933 h 6908800"/>
              <a:gd name="connsiteX4" fmla="*/ 4233333 w 423333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333" h="6908800">
                <a:moveTo>
                  <a:pt x="4233333" y="0"/>
                </a:moveTo>
                <a:lnTo>
                  <a:pt x="4224867" y="6883400"/>
                </a:lnTo>
                <a:lnTo>
                  <a:pt x="0" y="6908800"/>
                </a:lnTo>
                <a:lnTo>
                  <a:pt x="2294467" y="16933"/>
                </a:lnTo>
                <a:lnTo>
                  <a:pt x="4233333" y="0"/>
                </a:lnTo>
                <a:close/>
              </a:path>
            </a:pathLst>
          </a:custGeom>
          <a:solidFill>
            <a:srgbClr val="575A5B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22688" y="771620"/>
            <a:ext cx="811647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In Summary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r>
              <a:rPr lang="en-US" altLang="en-US" sz="2000" b="1" dirty="0">
                <a:solidFill>
                  <a:schemeClr val="tx1"/>
                </a:solidFill>
              </a:rPr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Increase safety around conveyors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Increase conveyor maintenance efficiencies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1"/>
                </a:solidFill>
              </a:rPr>
              <a:t>Decrease plant downtime</a:t>
            </a:r>
            <a:endParaRPr lang="en-US" altLang="en-US" sz="1400" b="1" dirty="0"/>
          </a:p>
          <a:p>
            <a:endParaRPr lang="en-US" alt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F35D3-8FD6-41BB-9DA3-D69A9CAC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27" y="3311868"/>
            <a:ext cx="4915593" cy="3300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D55CDE-8B09-84E3-5FDD-FF19A0E0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03" y="96443"/>
            <a:ext cx="1450297" cy="613367"/>
          </a:xfrm>
          <a:prstGeom prst="rect">
            <a:avLst/>
          </a:prstGeom>
        </p:spPr>
      </p:pic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DF86C108-F4B3-EB39-B945-B0598C8AA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85" y="94819"/>
            <a:ext cx="1414334" cy="5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71464"/>
      </p:ext>
    </p:extLst>
  </p:cSld>
  <p:clrMapOvr>
    <a:masterClrMapping/>
  </p:clrMapOvr>
</p:sld>
</file>

<file path=ppt/theme/theme1.xml><?xml version="1.0" encoding="utf-8"?>
<a:theme xmlns:a="http://schemas.openxmlformats.org/drawingml/2006/main" name="1_Text Pages">
  <a:themeElements>
    <a:clrScheme name="Afrimat 2">
      <a:dk1>
        <a:srgbClr val="353535"/>
      </a:dk1>
      <a:lt1>
        <a:sysClr val="window" lastClr="FFFFFF"/>
      </a:lt1>
      <a:dk2>
        <a:srgbClr val="464B40"/>
      </a:dk2>
      <a:lt2>
        <a:srgbClr val="F9F1E4"/>
      </a:lt2>
      <a:accent1>
        <a:srgbClr val="A80532"/>
      </a:accent1>
      <a:accent2>
        <a:srgbClr val="B5AE83"/>
      </a:accent2>
      <a:accent3>
        <a:srgbClr val="82AEA3"/>
      </a:accent3>
      <a:accent4>
        <a:srgbClr val="5E6556"/>
      </a:accent4>
      <a:accent5>
        <a:srgbClr val="B15711"/>
      </a:accent5>
      <a:accent6>
        <a:srgbClr val="E2BA8C"/>
      </a:accent6>
      <a:hlink>
        <a:srgbClr val="A80532"/>
      </a:hlink>
      <a:folHlink>
        <a:srgbClr val="82AE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xt Pages">
  <a:themeElements>
    <a:clrScheme name="Afrimat 2">
      <a:dk1>
        <a:srgbClr val="353535"/>
      </a:dk1>
      <a:lt1>
        <a:sysClr val="window" lastClr="FFFFFF"/>
      </a:lt1>
      <a:dk2>
        <a:srgbClr val="464B40"/>
      </a:dk2>
      <a:lt2>
        <a:srgbClr val="F9F1E4"/>
      </a:lt2>
      <a:accent1>
        <a:srgbClr val="A80532"/>
      </a:accent1>
      <a:accent2>
        <a:srgbClr val="B5AE83"/>
      </a:accent2>
      <a:accent3>
        <a:srgbClr val="82AEA3"/>
      </a:accent3>
      <a:accent4>
        <a:srgbClr val="5E6556"/>
      </a:accent4>
      <a:accent5>
        <a:srgbClr val="B15711"/>
      </a:accent5>
      <a:accent6>
        <a:srgbClr val="E2BA8C"/>
      </a:accent6>
      <a:hlink>
        <a:srgbClr val="A80532"/>
      </a:hlink>
      <a:folHlink>
        <a:srgbClr val="82AE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vider Page">
  <a:themeElements>
    <a:clrScheme name="Afrimat 2">
      <a:dk1>
        <a:srgbClr val="353535"/>
      </a:dk1>
      <a:lt1>
        <a:sysClr val="window" lastClr="FFFFFF"/>
      </a:lt1>
      <a:dk2>
        <a:srgbClr val="464B40"/>
      </a:dk2>
      <a:lt2>
        <a:srgbClr val="F9F1E4"/>
      </a:lt2>
      <a:accent1>
        <a:srgbClr val="A80532"/>
      </a:accent1>
      <a:accent2>
        <a:srgbClr val="B5AE83"/>
      </a:accent2>
      <a:accent3>
        <a:srgbClr val="82AEA3"/>
      </a:accent3>
      <a:accent4>
        <a:srgbClr val="5E6556"/>
      </a:accent4>
      <a:accent5>
        <a:srgbClr val="B15711"/>
      </a:accent5>
      <a:accent6>
        <a:srgbClr val="E2BA8C"/>
      </a:accent6>
      <a:hlink>
        <a:srgbClr val="A80532"/>
      </a:hlink>
      <a:folHlink>
        <a:srgbClr val="82AE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">
  <a:themeElements>
    <a:clrScheme name="Afrimat 2">
      <a:dk1>
        <a:srgbClr val="353535"/>
      </a:dk1>
      <a:lt1>
        <a:sysClr val="window" lastClr="FFFFFF"/>
      </a:lt1>
      <a:dk2>
        <a:srgbClr val="464B40"/>
      </a:dk2>
      <a:lt2>
        <a:srgbClr val="F9F1E4"/>
      </a:lt2>
      <a:accent1>
        <a:srgbClr val="A80532"/>
      </a:accent1>
      <a:accent2>
        <a:srgbClr val="B5AE83"/>
      </a:accent2>
      <a:accent3>
        <a:srgbClr val="82AEA3"/>
      </a:accent3>
      <a:accent4>
        <a:srgbClr val="5E6556"/>
      </a:accent4>
      <a:accent5>
        <a:srgbClr val="B15711"/>
      </a:accent5>
      <a:accent6>
        <a:srgbClr val="E2BA8C"/>
      </a:accent6>
      <a:hlink>
        <a:srgbClr val="A80532"/>
      </a:hlink>
      <a:folHlink>
        <a:srgbClr val="82AE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frimat 2">
    <a:dk1>
      <a:srgbClr val="353535"/>
    </a:dk1>
    <a:lt1>
      <a:sysClr val="window" lastClr="FFFFFF"/>
    </a:lt1>
    <a:dk2>
      <a:srgbClr val="464B40"/>
    </a:dk2>
    <a:lt2>
      <a:srgbClr val="F9F1E4"/>
    </a:lt2>
    <a:accent1>
      <a:srgbClr val="A80532"/>
    </a:accent1>
    <a:accent2>
      <a:srgbClr val="B5AE83"/>
    </a:accent2>
    <a:accent3>
      <a:srgbClr val="82AEA3"/>
    </a:accent3>
    <a:accent4>
      <a:srgbClr val="5E6556"/>
    </a:accent4>
    <a:accent5>
      <a:srgbClr val="B15711"/>
    </a:accent5>
    <a:accent6>
      <a:srgbClr val="E2BA8C"/>
    </a:accent6>
    <a:hlink>
      <a:srgbClr val="A80532"/>
    </a:hlink>
    <a:folHlink>
      <a:srgbClr val="82AE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11176</TotalTime>
  <Words>159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Lucida Grande</vt:lpstr>
      <vt:lpstr>Wingdings</vt:lpstr>
      <vt:lpstr>ヒラギノ角ゴ Pro W3</vt:lpstr>
      <vt:lpstr>1_Text Pages</vt:lpstr>
      <vt:lpstr>2_Text Pages</vt:lpstr>
      <vt:lpstr>1_Divider Page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Anna-Mart van Lelyveld</dc:creator>
  <cp:lastModifiedBy>Jacques Meyer</cp:lastModifiedBy>
  <cp:revision>151</cp:revision>
  <cp:lastPrinted>2019-10-23T22:41:39Z</cp:lastPrinted>
  <dcterms:created xsi:type="dcterms:W3CDTF">2016-01-28T07:51:22Z</dcterms:created>
  <dcterms:modified xsi:type="dcterms:W3CDTF">2025-05-25T13:50:19Z</dcterms:modified>
</cp:coreProperties>
</file>